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304" r:id="rId3"/>
    <p:sldId id="320" r:id="rId4"/>
    <p:sldId id="321" r:id="rId5"/>
    <p:sldId id="322" r:id="rId6"/>
    <p:sldId id="323" r:id="rId7"/>
    <p:sldId id="295" r:id="rId8"/>
    <p:sldId id="306" r:id="rId9"/>
    <p:sldId id="319" r:id="rId10"/>
    <p:sldId id="291" r:id="rId11"/>
    <p:sldId id="310" r:id="rId12"/>
    <p:sldId id="311" r:id="rId13"/>
    <p:sldId id="289" r:id="rId14"/>
    <p:sldId id="280" r:id="rId1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419" autoAdjust="0"/>
    <p:restoredTop sz="94660"/>
  </p:normalViewPr>
  <p:slideViewPr>
    <p:cSldViewPr>
      <p:cViewPr>
        <p:scale>
          <a:sx n="76" d="100"/>
          <a:sy n="76" d="100"/>
        </p:scale>
        <p:origin x="-170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28571428571425E-2"/>
          <c:y val="7.032967032967033E-2"/>
          <c:w val="0.72950819672131151"/>
          <c:h val="0.7802197802197802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Sheet1!$A$2:$B$2</c:f>
              <c:strCache>
                <c:ptCount val="1"/>
                <c:pt idx="0">
                  <c:v>% change</c:v>
                </c:pt>
              </c:strCache>
            </c:strRef>
          </c:tx>
          <c:cat>
            <c:numRef>
              <c:f>Sheet1!$C$1:$H$1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Sheet1!$C$2:$H$2</c:f>
              <c:numCache>
                <c:formatCode>General</c:formatCode>
                <c:ptCount val="6"/>
                <c:pt idx="0">
                  <c:v>10.72</c:v>
                </c:pt>
                <c:pt idx="1">
                  <c:v>7.7</c:v>
                </c:pt>
                <c:pt idx="2">
                  <c:v>3.7</c:v>
                </c:pt>
                <c:pt idx="3">
                  <c:v>6.5</c:v>
                </c:pt>
                <c:pt idx="4">
                  <c:v>6.1</c:v>
                </c:pt>
                <c:pt idx="5">
                  <c:v>5.2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386752"/>
        <c:axId val="129396736"/>
      </c:lineChart>
      <c:catAx>
        <c:axId val="1293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939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939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938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64637002341922"/>
          <c:y val="0.41978021978021979"/>
          <c:w val="0.18266978922716628"/>
          <c:h val="7.912087912087911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SACU</c:v>
                </c:pt>
                <c:pt idx="1">
                  <c:v>USA</c:v>
                </c:pt>
                <c:pt idx="2">
                  <c:v>EU</c:v>
                </c:pt>
                <c:pt idx="3">
                  <c:v>RoW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28.6</c:v>
                </c:pt>
                <c:pt idx="2">
                  <c:v>30.5</c:v>
                </c:pt>
                <c:pt idx="3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CC94-5E66-4306-883A-8FCBFCF1533A}" type="datetimeFigureOut">
              <a:rPr lang="en-ZA" smtClean="0"/>
              <a:t>2014/11/11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CEE36-AEC5-4C61-88B0-922900D9571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8886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pPr/>
              <a:t>11/11/2014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0794"/>
            <a:ext cx="9144000" cy="5272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52DA387F-4C7D-4EBE-AF4F-590F72A6FC72}" type="datetimeFigureOut">
              <a:rPr lang="en-US" smtClean="0"/>
              <a:pPr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851375D0-800B-45B8-95C2-9AD17BDC3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1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615"/>
            <a:ext cx="9144000" cy="5272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b="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ce@lndc.org.ls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" y="0"/>
            <a:ext cx="91382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Invest in </a:t>
            </a:r>
            <a:r>
              <a:rPr lang="en-US" sz="3600" dirty="0"/>
              <a:t>L</a:t>
            </a:r>
            <a:r>
              <a:rPr lang="en-US" sz="3600" dirty="0" smtClean="0"/>
              <a:t>esotho 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Tax Incentives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1800" dirty="0"/>
              <a:t>10% corporate tax rate </a:t>
            </a:r>
            <a:r>
              <a:rPr lang="en-US" sz="1800" dirty="0" smtClean="0"/>
              <a:t>for manufacturing entities 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Corporate tax for other commercial entities is 25</a:t>
            </a:r>
            <a:r>
              <a:rPr lang="en-US" sz="1800" dirty="0" smtClean="0"/>
              <a:t>%</a:t>
            </a:r>
          </a:p>
          <a:p>
            <a:endParaRPr lang="en-US" sz="1800" dirty="0"/>
          </a:p>
          <a:p>
            <a:r>
              <a:rPr lang="en-US" sz="1800" dirty="0"/>
              <a:t>No withholding tax on dividends distributed by manufacturing </a:t>
            </a:r>
            <a:r>
              <a:rPr lang="en-US" sz="1800" dirty="0" smtClean="0"/>
              <a:t>operations</a:t>
            </a:r>
          </a:p>
          <a:p>
            <a:endParaRPr lang="en-US" sz="1800" dirty="0"/>
          </a:p>
          <a:p>
            <a:r>
              <a:rPr lang="en-US" sz="1800" dirty="0"/>
              <a:t>Training costs allowable at 125% for tax purposes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33464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ZA" sz="3600" dirty="0" smtClean="0"/>
              <a:t>Why invest in Lesotho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>
                <a:solidFill>
                  <a:schemeClr val="accent1">
                    <a:lumMod val="75000"/>
                  </a:schemeClr>
                </a:solidFill>
              </a:rPr>
              <a:t>Cost of doing business (Loti = 10USD)</a:t>
            </a:r>
          </a:p>
          <a:p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Wages</a:t>
            </a: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-General minimum wage M1500</a:t>
            </a: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-Construction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M1679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M2946 </a:t>
            </a:r>
            <a:endParaRPr lang="en-ZA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-Retail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M1456 </a:t>
            </a:r>
            <a:r>
              <a:rPr lang="en-ZA" sz="140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ZA" sz="1400" smtClean="0">
                <a:solidFill>
                  <a:schemeClr val="bg1">
                    <a:lumMod val="50000"/>
                  </a:schemeClr>
                </a:solidFill>
              </a:rPr>
              <a:t>M1549</a:t>
            </a:r>
            <a:endParaRPr lang="en-ZA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ZA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Utilities</a:t>
            </a: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-Electricity: Demand (kWh) M192.27470</a:t>
            </a:r>
          </a:p>
          <a:p>
            <a:pPr marL="0" indent="0">
              <a:buNone/>
            </a:pPr>
            <a:r>
              <a:rPr lang="en-ZA" sz="1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  Energy (kWh)	M0.1724</a:t>
            </a:r>
          </a:p>
          <a:p>
            <a:pPr marL="0" indent="0">
              <a:buNone/>
            </a:pPr>
            <a:endParaRPr lang="en-ZA" sz="1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-Water: M9.08 per 1000litres</a:t>
            </a:r>
          </a:p>
          <a:p>
            <a:pPr marL="0" indent="0">
              <a:buNone/>
            </a:pPr>
            <a:endParaRPr lang="en-ZA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ZA" sz="2000" dirty="0" smtClean="0">
                <a:solidFill>
                  <a:schemeClr val="bg1">
                    <a:lumMod val="50000"/>
                  </a:schemeClr>
                </a:solidFill>
              </a:rPr>
              <a:t>Permits</a:t>
            </a: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-Work permit =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M2000</a:t>
            </a:r>
            <a:endParaRPr lang="en-ZA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ZA" sz="1400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esidence permit = </a:t>
            </a:r>
            <a:r>
              <a:rPr lang="en-ZA" sz="1400" dirty="0" smtClean="0">
                <a:solidFill>
                  <a:schemeClr val="bg1">
                    <a:lumMod val="50000"/>
                  </a:schemeClr>
                </a:solidFill>
              </a:rPr>
              <a:t>M3,500</a:t>
            </a:r>
            <a:endParaRPr lang="en-ZA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58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GB" sz="3600" dirty="0" smtClean="0"/>
              <a:t>Why invest in </a:t>
            </a:r>
            <a:r>
              <a:rPr lang="en-GB" sz="3600" dirty="0"/>
              <a:t>L</a:t>
            </a:r>
            <a:r>
              <a:rPr lang="en-GB" sz="3600" dirty="0" smtClean="0"/>
              <a:t>esotho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Market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Access</a:t>
            </a: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Southern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African Customs Union (SACU)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(5 countries comprising 55 million consumers)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Southern African Development Community (SADC)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5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(14 countries comprising 260 million consumers</a:t>
            </a:r>
            <a:r>
              <a:rPr lang="en-US" sz="15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Duty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free and concessionary access of Lesotho made products to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USA (310 million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people)</a:t>
            </a: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(490 million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Mercursor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(South America) </a:t>
            </a: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(385 million people)</a:t>
            </a:r>
          </a:p>
          <a:p>
            <a:pPr lvl="1"/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(Argentina, Brazil, Paraguay, </a:t>
            </a: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Uruguay)</a:t>
            </a:r>
          </a:p>
          <a:p>
            <a:pPr marL="457200" lvl="1" indent="0">
              <a:buNone/>
            </a:pPr>
            <a:endParaRPr lang="en-US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GSP: Japan </a:t>
            </a: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(127 million people),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 </a:t>
            </a: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(34 million people),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Australia </a:t>
            </a: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(22 million people),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Turkey</a:t>
            </a:r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(72 million)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SACU EFTA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92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ZA" sz="3600" dirty="0" smtClean="0"/>
              <a:t>LNDC- Investment Facilitation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Assistance with company registration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Procurement of permits and licenses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Provision of serviced industrial and commercial buildings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Provision of serviced industrial and commercial sites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Promotion of good </a:t>
            </a:r>
            <a:r>
              <a:rPr lang="en-US" dirty="0" smtClean="0"/>
              <a:t>industrial </a:t>
            </a:r>
            <a:r>
              <a:rPr lang="en-US" dirty="0"/>
              <a:t>relations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Facilitation of access to finance for </a:t>
            </a:r>
            <a:r>
              <a:rPr lang="en-US" dirty="0" smtClean="0"/>
              <a:t>joint </a:t>
            </a:r>
            <a:r>
              <a:rPr lang="en-US" dirty="0"/>
              <a:t>ventures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2638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96200" cy="3505200"/>
          </a:xfrm>
        </p:spPr>
        <p:txBody>
          <a:bodyPr/>
          <a:lstStyle/>
          <a:p>
            <a:r>
              <a:rPr lang="en-US" sz="5400" dirty="0"/>
              <a:t>Thank Y</a:t>
            </a:r>
            <a:r>
              <a:rPr lang="en-US" sz="5400" dirty="0" smtClean="0"/>
              <a:t>ou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>
                <a:solidFill>
                  <a:srgbClr val="C00000"/>
                </a:solidFill>
              </a:rPr>
              <a:t>Invest, 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Live</a:t>
            </a:r>
            <a:r>
              <a:rPr lang="en-US" sz="5400" dirty="0" smtClean="0">
                <a:solidFill>
                  <a:srgbClr val="C00000"/>
                </a:solidFill>
              </a:rPr>
              <a:t> and </a:t>
            </a:r>
            <a:r>
              <a:rPr lang="en-US" sz="5400" dirty="0" smtClean="0"/>
              <a:t>Prosper</a:t>
            </a:r>
            <a:r>
              <a:rPr lang="en-US" sz="5400" dirty="0" smtClean="0">
                <a:solidFill>
                  <a:srgbClr val="C00000"/>
                </a:solidFill>
              </a:rPr>
              <a:t/>
            </a:r>
            <a:br>
              <a:rPr lang="en-US" sz="5400" dirty="0" smtClean="0">
                <a:solidFill>
                  <a:srgbClr val="C00000"/>
                </a:solidFill>
              </a:rPr>
            </a:br>
            <a:endParaRPr lang="en-GB" sz="5400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7772400" cy="1131887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CONTACT: </a:t>
            </a:r>
            <a:r>
              <a:rPr lang="en-GB" sz="2400" dirty="0" smtClean="0">
                <a:solidFill>
                  <a:srgbClr val="002060"/>
                </a:solidFill>
                <a:hlinkClick r:id="rId2"/>
              </a:rPr>
              <a:t>info@lndc.org.ls</a:t>
            </a:r>
            <a:endParaRPr lang="en-GB" sz="2400" dirty="0" smtClean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PHONE: +266 22312012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9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600" dirty="0" smtClean="0"/>
              <a:t>LNDC Mandate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500" dirty="0" smtClean="0"/>
              <a:t>Established through an ACT of Parliament; LNDC ACT 1967 as amended. </a:t>
            </a:r>
          </a:p>
          <a:p>
            <a:r>
              <a:rPr lang="en-US" altLang="en-US" sz="3500" dirty="0" smtClean="0"/>
              <a:t>To </a:t>
            </a:r>
            <a:r>
              <a:rPr lang="en-US" altLang="en-US" sz="3500" dirty="0"/>
              <a:t>promote and </a:t>
            </a:r>
            <a:r>
              <a:rPr lang="en-US" altLang="en-US" sz="3500" dirty="0" smtClean="0"/>
              <a:t>facilitate investments for:</a:t>
            </a:r>
            <a:endParaRPr lang="en-US" altLang="en-US" sz="3500" dirty="0"/>
          </a:p>
          <a:p>
            <a:pPr lvl="1"/>
            <a:r>
              <a:rPr lang="en-US" altLang="en-US" sz="3500" dirty="0"/>
              <a:t> S</a:t>
            </a:r>
            <a:r>
              <a:rPr lang="en-US" altLang="en-US" sz="3500" dirty="0" smtClean="0"/>
              <a:t>ustainable economic development</a:t>
            </a:r>
            <a:endParaRPr lang="en-US" altLang="en-US" sz="3500" dirty="0"/>
          </a:p>
          <a:p>
            <a:pPr lvl="1"/>
            <a:r>
              <a:rPr lang="en-US" altLang="en-US" sz="3500" dirty="0"/>
              <a:t> </a:t>
            </a:r>
            <a:r>
              <a:rPr lang="en-US" altLang="en-US" sz="3500" dirty="0" smtClean="0"/>
              <a:t>Domestic economic empowerment</a:t>
            </a:r>
          </a:p>
          <a:p>
            <a:pPr lvl="1"/>
            <a:r>
              <a:rPr lang="en-US" altLang="en-US" sz="3500" dirty="0" smtClean="0"/>
              <a:t> Employment generation</a:t>
            </a:r>
            <a:endParaRPr lang="en-US" alt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Lesotho’s Key Attributes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89561955"/>
              </p:ext>
            </p:extLst>
          </p:nvPr>
        </p:nvGraphicFramePr>
        <p:xfrm>
          <a:off x="365125" y="1600200"/>
          <a:ext cx="4041776" cy="4150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0888"/>
                <a:gridCol w="20208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Location: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Southern Africa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Maseru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Size: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30 335Km²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Population: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1.9million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Population growth rate: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0.9%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Language: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 , Sesotho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Climate: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temperate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Politics: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Multi-party democracy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Economy: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WTO member, MIGA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Altitude 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3400m (Highest point)</a:t>
                      </a:r>
                    </a:p>
                    <a:p>
                      <a:r>
                        <a:rPr lang="en-US" sz="1400" dirty="0" smtClean="0"/>
                        <a:t>1400m (Lowest point)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africa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19" y="1600200"/>
            <a:ext cx="37439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2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838200"/>
          </a:xfrm>
        </p:spPr>
        <p:txBody>
          <a:bodyPr/>
          <a:lstStyle/>
          <a:p>
            <a:r>
              <a:rPr lang="en-US" sz="3600" dirty="0" smtClean="0"/>
              <a:t>Key Economic Indicators(2012/3)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114800"/>
          </a:xfrm>
        </p:spPr>
        <p:txBody>
          <a:bodyPr/>
          <a:lstStyle/>
          <a:p>
            <a:r>
              <a:rPr lang="en-US" dirty="0" smtClean="0"/>
              <a:t>GDP 		= USD 1.9billion</a:t>
            </a:r>
          </a:p>
          <a:p>
            <a:endParaRPr lang="en-US" dirty="0"/>
          </a:p>
          <a:p>
            <a:r>
              <a:rPr lang="en-US" dirty="0" smtClean="0"/>
              <a:t>GDP Growth 	= 6.5%</a:t>
            </a:r>
          </a:p>
          <a:p>
            <a:endParaRPr lang="en-US" dirty="0"/>
          </a:p>
          <a:p>
            <a:r>
              <a:rPr lang="en-US" dirty="0" smtClean="0"/>
              <a:t>Inflation		= 5%</a:t>
            </a:r>
          </a:p>
          <a:p>
            <a:endParaRPr lang="en-US" dirty="0"/>
          </a:p>
          <a:p>
            <a:r>
              <a:rPr lang="en-US" dirty="0" smtClean="0"/>
              <a:t>Exports		= 56% of GDP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Key Economic </a:t>
            </a:r>
            <a:r>
              <a:rPr lang="en-US" sz="4000" dirty="0" smtClean="0"/>
              <a:t>Indicators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800" dirty="0" smtClean="0"/>
              <a:t>(Inflation trend)</a:t>
            </a:r>
            <a:endParaRPr lang="en-US" sz="4000" dirty="0"/>
          </a:p>
        </p:txBody>
      </p:sp>
      <p:graphicFrame>
        <p:nvGraphicFramePr>
          <p:cNvPr id="4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432156"/>
              </p:ext>
            </p:extLst>
          </p:nvPr>
        </p:nvGraphicFramePr>
        <p:xfrm>
          <a:off x="457200" y="2209801"/>
          <a:ext cx="8229600" cy="304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Inflation (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2013)</a:t>
            </a:r>
            <a:r>
              <a:rPr lang="en-US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	: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5</a:t>
            </a:r>
            <a:r>
              <a:rPr lang="en-US" sz="3600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%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4038600" y="607758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hlinkClick r:id="rId4" action="ppaction://hlinksldjump"/>
              </a:rPr>
              <a:t>Exit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21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Direction of Exports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5495297"/>
              </p:ext>
            </p:extLst>
          </p:nvPr>
        </p:nvGraphicFramePr>
        <p:xfrm>
          <a:off x="365125" y="1600200"/>
          <a:ext cx="4041776" cy="2372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0888"/>
                <a:gridCol w="20208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% to total exports in </a:t>
                      </a:r>
                      <a:r>
                        <a:rPr lang="en-US" sz="1600" b="1" dirty="0" smtClean="0"/>
                        <a:t>2013</a:t>
                      </a:r>
                      <a:endParaRPr lang="en-US" sz="16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EXPORTS: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US$1,056 million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SACU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35.6%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34.5%</a:t>
                      </a:r>
                      <a:endParaRPr lang="en-U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EU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27.8%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REST OF </a:t>
                      </a:r>
                    </a:p>
                    <a:p>
                      <a:r>
                        <a:rPr lang="en-US" sz="1400" dirty="0" smtClean="0"/>
                        <a:t> THE </a:t>
                      </a:r>
                      <a:r>
                        <a:rPr lang="en-US" sz="1400" dirty="0" smtClean="0"/>
                        <a:t>WORLD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2.1%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742765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</a:t>
            </a:r>
            <a:r>
              <a:rPr lang="en-US" i="1" dirty="0"/>
              <a:t>Central Bank of </a:t>
            </a:r>
            <a:r>
              <a:rPr lang="en-US" i="1" dirty="0" smtClean="0"/>
              <a:t>Lesotho(2013)</a:t>
            </a:r>
            <a:endParaRPr lang="en-US" i="1" dirty="0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4038600" y="607758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hlinkClick r:id="rId3" action="ppaction://hlinksldjump"/>
              </a:rPr>
              <a:t>Exit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28931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438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z="3200" dirty="0" smtClean="0"/>
              <a:t>Overview of </a:t>
            </a:r>
            <a:r>
              <a:rPr lang="en-US" sz="3200" dirty="0" smtClean="0"/>
              <a:t>Investment </a:t>
            </a:r>
            <a:r>
              <a:rPr lang="en-US" sz="3200" dirty="0" smtClean="0"/>
              <a:t>Opportunities</a:t>
            </a:r>
            <a:br>
              <a:rPr lang="en-US" sz="32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Agriculture </a:t>
            </a:r>
            <a:r>
              <a:rPr lang="en-US" sz="2800" dirty="0" smtClean="0">
                <a:solidFill>
                  <a:schemeClr val="tx2"/>
                </a:solidFill>
              </a:rPr>
              <a:t>and </a:t>
            </a:r>
            <a:r>
              <a:rPr lang="en-US" sz="2800" dirty="0" smtClean="0">
                <a:solidFill>
                  <a:schemeClr val="tx2"/>
                </a:solidFill>
              </a:rPr>
              <a:t>Agro-Processing</a:t>
            </a:r>
          </a:p>
          <a:p>
            <a:r>
              <a:rPr lang="en-US" sz="2800" dirty="0">
                <a:solidFill>
                  <a:schemeClr val="tx2"/>
                </a:solidFill>
              </a:rPr>
              <a:t>Textiles and Garments 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Automotive </a:t>
            </a:r>
            <a:r>
              <a:rPr lang="en-US" sz="2800" dirty="0" smtClean="0">
                <a:solidFill>
                  <a:schemeClr val="tx2"/>
                </a:solidFill>
              </a:rPr>
              <a:t>Components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Construction</a:t>
            </a:r>
          </a:p>
          <a:p>
            <a:r>
              <a:rPr lang="en-US" sz="2800" dirty="0">
                <a:solidFill>
                  <a:schemeClr val="tx2"/>
                </a:solidFill>
              </a:rPr>
              <a:t>ICT Services 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Mining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 smtClean="0">
              <a:solidFill>
                <a:schemeClr val="tx2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33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US" sz="3600" dirty="0"/>
              <a:t>Why Invest in Lesotho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Proven Track Record</a:t>
            </a:r>
          </a:p>
          <a:p>
            <a:r>
              <a:rPr lang="en-US" sz="2000" dirty="0" smtClean="0"/>
              <a:t>Largest Exporter Garments to the US Market</a:t>
            </a:r>
          </a:p>
          <a:p>
            <a:pPr lvl="1"/>
            <a:r>
              <a:rPr lang="en-US" dirty="0" smtClean="0"/>
              <a:t>Exported </a:t>
            </a:r>
            <a:r>
              <a:rPr lang="en-US" dirty="0" smtClean="0"/>
              <a:t>over US</a:t>
            </a:r>
            <a:r>
              <a:rPr lang="en-US" dirty="0" smtClean="0"/>
              <a:t>$ 360 million worth of garments to the US in </a:t>
            </a:r>
            <a:r>
              <a:rPr lang="en-US" dirty="0" smtClean="0"/>
              <a:t>2013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Home to some of best known international and regional Brands:</a:t>
            </a:r>
          </a:p>
          <a:p>
            <a:endParaRPr lang="en-US" sz="2000" dirty="0" smtClean="0"/>
          </a:p>
          <a:p>
            <a:pPr marL="457200" lvl="1" indent="0">
              <a:buNone/>
            </a:pPr>
            <a:r>
              <a:rPr lang="en-US" dirty="0" err="1" smtClean="0"/>
              <a:t>Jonsson</a:t>
            </a:r>
            <a:r>
              <a:rPr lang="en-US" dirty="0" smtClean="0"/>
              <a:t> </a:t>
            </a:r>
            <a:r>
              <a:rPr lang="en-US" dirty="0" err="1" smtClean="0"/>
              <a:t>Workwear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Crabtree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GAP</a:t>
            </a:r>
          </a:p>
          <a:p>
            <a:pPr marL="457200" lvl="1" indent="0">
              <a:buNone/>
            </a:pPr>
            <a:r>
              <a:rPr lang="en-US" dirty="0" smtClean="0"/>
              <a:t>Levi</a:t>
            </a:r>
          </a:p>
          <a:p>
            <a:pPr marL="457200" lvl="1" indent="0">
              <a:buNone/>
            </a:pPr>
            <a:r>
              <a:rPr lang="en-US" dirty="0" smtClean="0"/>
              <a:t>General Motors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2F5897"/>
                </a:solidFill>
              </a:rPr>
              <a:t>Why Invest in Lesotho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Ease of doing business</a:t>
            </a:r>
          </a:p>
          <a:p>
            <a:pPr marL="0" indent="0">
              <a:buNone/>
            </a:pPr>
            <a:endParaRPr lang="en-US" sz="18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One stop business facilitation</a:t>
            </a: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hlinkClick r:id="rId2" action="ppaction://hlinksldjump"/>
              </a:rPr>
              <a:t>LNDC investment services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Investment climate reforms</a:t>
            </a:r>
          </a:p>
          <a:p>
            <a:pPr marL="0" indent="0">
              <a:buNone/>
            </a:pPr>
            <a:r>
              <a:rPr lang="en-ZA" sz="1800" b="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Ranked 79 on starting business </a:t>
            </a:r>
          </a:p>
          <a:p>
            <a:pPr marL="0" indent="0">
              <a:buNone/>
            </a:pPr>
            <a:r>
              <a:rPr lang="en-ZA" sz="1800" b="0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Moved 17 places from 153 in 2012 to 136 in 2013 on general investment reforms. </a:t>
            </a:r>
          </a:p>
          <a:p>
            <a:pPr marL="0" indent="0">
              <a:buNone/>
            </a:pPr>
            <a:endParaRPr lang="en-US" sz="18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marL="0" indent="0">
              <a:buNone/>
            </a:pP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12889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3237</TotalTime>
  <Words>348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PowerPoint Presentation</vt:lpstr>
      <vt:lpstr>LNDC Mandate</vt:lpstr>
      <vt:lpstr>Lesotho’s Key Attributes</vt:lpstr>
      <vt:lpstr>Key Economic Indicators(2012/3)</vt:lpstr>
      <vt:lpstr>Key Economic Indicators   (Inflation trend)</vt:lpstr>
      <vt:lpstr>Direction of Exports</vt:lpstr>
      <vt:lpstr>Overview of Investment Opportunities </vt:lpstr>
      <vt:lpstr>Why Invest in Lesotho </vt:lpstr>
      <vt:lpstr>Why Invest in Lesotho </vt:lpstr>
      <vt:lpstr>Why Invest in Lesotho </vt:lpstr>
      <vt:lpstr>Why invest in Lesotho</vt:lpstr>
      <vt:lpstr>Why invest in Lesotho</vt:lpstr>
      <vt:lpstr>LNDC- Investment Facilitation</vt:lpstr>
      <vt:lpstr>Thank You Invest, Live and Prosper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Keketso Motseki</dc:creator>
  <cp:lastModifiedBy>Marina Bizabani</cp:lastModifiedBy>
  <cp:revision>150</cp:revision>
  <dcterms:created xsi:type="dcterms:W3CDTF">2012-07-04T16:24:33Z</dcterms:created>
  <dcterms:modified xsi:type="dcterms:W3CDTF">2014-11-11T10:18:48Z</dcterms:modified>
</cp:coreProperties>
</file>