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70" r:id="rId8"/>
    <p:sldId id="267" r:id="rId9"/>
    <p:sldId id="268" r:id="rId10"/>
    <p:sldId id="269" r:id="rId11"/>
    <p:sldId id="271" r:id="rId12"/>
    <p:sldId id="272" r:id="rId13"/>
    <p:sldId id="273"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9" autoAdjust="0"/>
    <p:restoredTop sz="94660"/>
  </p:normalViewPr>
  <p:slideViewPr>
    <p:cSldViewPr>
      <p:cViewPr varScale="1">
        <p:scale>
          <a:sx n="85" d="100"/>
          <a:sy n="85" d="100"/>
        </p:scale>
        <p:origin x="108"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6/2/2015</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a:xfrm>
            <a:off x="659165" y="6356350"/>
            <a:ext cx="2847975" cy="365125"/>
          </a:xfrm>
          <a:prstGeom prst="rect">
            <a:avLst/>
          </a:prstGeom>
        </p:spPr>
        <p:txBody>
          <a:bodyPr/>
          <a:lstStyle/>
          <a:p>
            <a:r>
              <a:rPr lang="en-US" smtClean="0"/>
              <a:t>Footer Text</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30794"/>
            <a:ext cx="9144000" cy="52720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8" name="Footer Placeholder 7"/>
          <p:cNvSpPr>
            <a:spLocks noGrp="1"/>
          </p:cNvSpPr>
          <p:nvPr>
            <p:ph type="ftr" sz="quarter" idx="11"/>
          </p:nvPr>
        </p:nvSpPr>
        <p:spPr>
          <a:xfrm>
            <a:off x="659165" y="6356350"/>
            <a:ext cx="2847975"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4" name="Footer Placeholder 3"/>
          <p:cNvSpPr>
            <a:spLocks noGrp="1"/>
          </p:cNvSpPr>
          <p:nvPr>
            <p:ph type="ftr" sz="quarter" idx="11"/>
          </p:nvPr>
        </p:nvSpPr>
        <p:spPr>
          <a:xfrm>
            <a:off x="659165" y="6356350"/>
            <a:ext cx="2847975"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3" name="Footer Placeholder 2"/>
          <p:cNvSpPr>
            <a:spLocks noGrp="1"/>
          </p:cNvSpPr>
          <p:nvPr>
            <p:ph type="ftr" sz="quarter" idx="11"/>
          </p:nvPr>
        </p:nvSpPr>
        <p:spPr>
          <a:xfrm>
            <a:off x="659165" y="6356350"/>
            <a:ext cx="2847975"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52DA387F-4C7D-4EBE-AF4F-590F72A6FC72}" type="datetimeFigureOut">
              <a:rPr lang="en-US" smtClean="0"/>
              <a:t>6/2/2015</a:t>
            </a:fld>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851375D0-800B-45B8-95C2-9AD17BDC36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751917"/>
          </a:xfrm>
          <a:prstGeom prst="rect">
            <a:avLst/>
          </a:prstGeom>
        </p:spPr>
      </p:pic>
      <p:pic>
        <p:nvPicPr>
          <p:cNvPr id="10" name="Picture 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325615"/>
            <a:ext cx="9144000" cy="5272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b="1"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b="1"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b="1"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b="1"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b="1"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2258" y="2971800"/>
            <a:ext cx="2743200" cy="1231392"/>
          </a:xfrm>
          <a:prstGeom prst="rect">
            <a:avLst/>
          </a:prstGeom>
        </p:spPr>
      </p:pic>
      <p:sp>
        <p:nvSpPr>
          <p:cNvPr id="2" name="Title 1"/>
          <p:cNvSpPr>
            <a:spLocks noGrp="1"/>
          </p:cNvSpPr>
          <p:nvPr>
            <p:ph type="ctrTitle"/>
          </p:nvPr>
        </p:nvSpPr>
        <p:spPr>
          <a:xfrm>
            <a:off x="876300" y="838201"/>
            <a:ext cx="7696200" cy="1752600"/>
          </a:xfrm>
        </p:spPr>
        <p:txBody>
          <a:bodyPr/>
          <a:lstStyle/>
          <a:p>
            <a:r>
              <a:rPr lang="en-ZA" sz="5400" dirty="0" smtClean="0"/>
              <a:t>Partial Credit Guarantee Scheme</a:t>
            </a:r>
            <a:endParaRPr lang="en-ZA" sz="5400" dirty="0"/>
          </a:p>
        </p:txBody>
      </p:sp>
      <p:sp>
        <p:nvSpPr>
          <p:cNvPr id="3" name="Subtitle 2"/>
          <p:cNvSpPr>
            <a:spLocks noGrp="1"/>
          </p:cNvSpPr>
          <p:nvPr>
            <p:ph type="subTitle" idx="1"/>
          </p:nvPr>
        </p:nvSpPr>
        <p:spPr/>
        <p:txBody>
          <a:bodyPr/>
          <a:lstStyle/>
          <a:p>
            <a:r>
              <a:rPr lang="en-ZA" dirty="0" smtClean="0"/>
              <a:t>Lesotho National Development Corporation</a:t>
            </a:r>
            <a:endParaRPr lang="en-ZA" dirty="0"/>
          </a:p>
        </p:txBody>
      </p:sp>
    </p:spTree>
    <p:extLst>
      <p:ext uri="{BB962C8B-B14F-4D97-AF65-F5344CB8AC3E}">
        <p14:creationId xmlns:p14="http://schemas.microsoft.com/office/powerpoint/2010/main" val="3122400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ZA" dirty="0" smtClean="0"/>
              <a:t>Policy Guidelines </a:t>
            </a:r>
          </a:p>
          <a:p>
            <a:pPr lvl="1"/>
            <a:r>
              <a:rPr lang="en-GB" dirty="0"/>
              <a:t>The loan amount to be guaranteed </a:t>
            </a:r>
            <a:r>
              <a:rPr lang="en-GB" dirty="0" smtClean="0"/>
              <a:t>shall </a:t>
            </a:r>
            <a:r>
              <a:rPr lang="en-GB" dirty="0"/>
              <a:t>not exceed M 5 000 000 (five million maloti</a:t>
            </a:r>
            <a:r>
              <a:rPr lang="en-GB" dirty="0" smtClean="0"/>
              <a:t>). There is no lower limit.   </a:t>
            </a:r>
            <a:endParaRPr lang="en-ZA" dirty="0"/>
          </a:p>
          <a:p>
            <a:endParaRPr lang="en-ZA" dirty="0"/>
          </a:p>
          <a:p>
            <a:pPr lvl="1"/>
            <a:r>
              <a:rPr lang="en-GB" dirty="0"/>
              <a:t>Loans may be utilized for the purchase of plant and machinery and/or for operating costs / working capital, as well as the purchase of equity stakes in other companies;</a:t>
            </a:r>
            <a:endParaRPr lang="en-ZA" dirty="0"/>
          </a:p>
          <a:p>
            <a:endParaRPr lang="en-ZA" dirty="0"/>
          </a:p>
          <a:p>
            <a:pPr lvl="1"/>
            <a:r>
              <a:rPr lang="en-GB" dirty="0"/>
              <a:t> Guarantee fees ranging between 1% to 3% would  be charged annually payable in advance on outstanding balance, thus a debit order in </a:t>
            </a:r>
            <a:r>
              <a:rPr lang="en-GB" dirty="0" smtClean="0"/>
              <a:t>favour </a:t>
            </a:r>
            <a:r>
              <a:rPr lang="en-GB" dirty="0"/>
              <a:t>of LNDC for annual guarantee fee payments must be presented;</a:t>
            </a:r>
            <a:endParaRPr lang="en-ZA" dirty="0"/>
          </a:p>
          <a:p>
            <a:endParaRPr lang="en-ZA" dirty="0"/>
          </a:p>
        </p:txBody>
      </p:sp>
    </p:spTree>
    <p:extLst>
      <p:ext uri="{BB962C8B-B14F-4D97-AF65-F5344CB8AC3E}">
        <p14:creationId xmlns:p14="http://schemas.microsoft.com/office/powerpoint/2010/main" val="2943607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PCG Performance as of June 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9396924"/>
              </p:ext>
            </p:extLst>
          </p:nvPr>
        </p:nvGraphicFramePr>
        <p:xfrm>
          <a:off x="228600" y="2438400"/>
          <a:ext cx="8686797" cy="3870834"/>
        </p:xfrm>
        <a:graphic>
          <a:graphicData uri="http://schemas.openxmlformats.org/drawingml/2006/table">
            <a:tbl>
              <a:tblPr firstRow="1" bandRow="1">
                <a:tableStyleId>{5C22544A-7EE6-4342-B048-85BDC9FD1C3A}</a:tableStyleId>
              </a:tblPr>
              <a:tblGrid>
                <a:gridCol w="1240971"/>
                <a:gridCol w="1240971"/>
                <a:gridCol w="1240971"/>
                <a:gridCol w="1240971"/>
                <a:gridCol w="1240971"/>
                <a:gridCol w="1240971"/>
                <a:gridCol w="1240971"/>
              </a:tblGrid>
              <a:tr h="370840">
                <a:tc>
                  <a:txBody>
                    <a:bodyPr/>
                    <a:lstStyle/>
                    <a:p>
                      <a:pPr>
                        <a:lnSpc>
                          <a:spcPct val="200000"/>
                        </a:lnSpc>
                      </a:pPr>
                      <a:endParaRPr lang="en-ZA" dirty="0" smtClean="0"/>
                    </a:p>
                    <a:p>
                      <a:pPr>
                        <a:lnSpc>
                          <a:spcPct val="200000"/>
                        </a:lnSpc>
                      </a:pPr>
                      <a:endParaRPr lang="en-US" dirty="0"/>
                    </a:p>
                  </a:txBody>
                  <a:tcPr/>
                </a:tc>
                <a:tc>
                  <a:txBody>
                    <a:bodyPr/>
                    <a:lstStyle/>
                    <a:p>
                      <a:pPr>
                        <a:lnSpc>
                          <a:spcPct val="200000"/>
                        </a:lnSpc>
                      </a:pPr>
                      <a:r>
                        <a:rPr lang="en-ZA" dirty="0" err="1" smtClean="0"/>
                        <a:t>Mohale’sHoek</a:t>
                      </a:r>
                      <a:endParaRPr lang="en-US" dirty="0"/>
                    </a:p>
                  </a:txBody>
                  <a:tcPr/>
                </a:tc>
                <a:tc>
                  <a:txBody>
                    <a:bodyPr/>
                    <a:lstStyle/>
                    <a:p>
                      <a:pPr>
                        <a:lnSpc>
                          <a:spcPct val="200000"/>
                        </a:lnSpc>
                      </a:pPr>
                      <a:r>
                        <a:rPr lang="en-ZA" dirty="0" err="1" smtClean="0"/>
                        <a:t>Mafeteng</a:t>
                      </a:r>
                      <a:endParaRPr lang="en-US" dirty="0"/>
                    </a:p>
                  </a:txBody>
                  <a:tcPr/>
                </a:tc>
                <a:tc>
                  <a:txBody>
                    <a:bodyPr/>
                    <a:lstStyle/>
                    <a:p>
                      <a:pPr>
                        <a:lnSpc>
                          <a:spcPct val="200000"/>
                        </a:lnSpc>
                      </a:pPr>
                      <a:r>
                        <a:rPr lang="en-ZA" dirty="0" smtClean="0"/>
                        <a:t>Maseru </a:t>
                      </a:r>
                      <a:endParaRPr lang="en-US" dirty="0"/>
                    </a:p>
                  </a:txBody>
                  <a:tcPr/>
                </a:tc>
                <a:tc>
                  <a:txBody>
                    <a:bodyPr/>
                    <a:lstStyle/>
                    <a:p>
                      <a:pPr>
                        <a:lnSpc>
                          <a:spcPct val="200000"/>
                        </a:lnSpc>
                      </a:pPr>
                      <a:r>
                        <a:rPr lang="en-ZA" dirty="0" smtClean="0"/>
                        <a:t>Berea</a:t>
                      </a:r>
                      <a:endParaRPr lang="en-US" dirty="0"/>
                    </a:p>
                  </a:txBody>
                  <a:tcPr/>
                </a:tc>
                <a:tc>
                  <a:txBody>
                    <a:bodyPr/>
                    <a:lstStyle/>
                    <a:p>
                      <a:pPr>
                        <a:lnSpc>
                          <a:spcPct val="200000"/>
                        </a:lnSpc>
                      </a:pPr>
                      <a:r>
                        <a:rPr lang="en-ZA" dirty="0" err="1" smtClean="0"/>
                        <a:t>Leribe</a:t>
                      </a:r>
                      <a:endParaRPr lang="en-US" dirty="0"/>
                    </a:p>
                  </a:txBody>
                  <a:tcPr/>
                </a:tc>
                <a:tc>
                  <a:txBody>
                    <a:bodyPr/>
                    <a:lstStyle/>
                    <a:p>
                      <a:pPr>
                        <a:lnSpc>
                          <a:spcPct val="200000"/>
                        </a:lnSpc>
                      </a:pPr>
                      <a:r>
                        <a:rPr lang="en-ZA" dirty="0" smtClean="0"/>
                        <a:t>Botha</a:t>
                      </a:r>
                      <a:r>
                        <a:rPr lang="en-ZA" baseline="0" dirty="0" smtClean="0"/>
                        <a:t> Bothe</a:t>
                      </a:r>
                      <a:endParaRPr lang="en-US" dirty="0"/>
                    </a:p>
                  </a:txBody>
                  <a:tcPr/>
                </a:tc>
              </a:tr>
              <a:tr h="370840">
                <a:tc>
                  <a:txBody>
                    <a:bodyPr/>
                    <a:lstStyle/>
                    <a:p>
                      <a:pPr>
                        <a:lnSpc>
                          <a:spcPct val="200000"/>
                        </a:lnSpc>
                      </a:pPr>
                      <a:r>
                        <a:rPr lang="en-ZA" dirty="0" smtClean="0"/>
                        <a:t>Distribution of projects by districts </a:t>
                      </a:r>
                      <a:endParaRPr lang="en-US" dirty="0"/>
                    </a:p>
                  </a:txBody>
                  <a:tcPr/>
                </a:tc>
                <a:tc>
                  <a:txBody>
                    <a:bodyPr/>
                    <a:lstStyle/>
                    <a:p>
                      <a:pPr>
                        <a:lnSpc>
                          <a:spcPct val="200000"/>
                        </a:lnSpc>
                      </a:pPr>
                      <a:endParaRPr lang="en-ZA" dirty="0" smtClean="0"/>
                    </a:p>
                    <a:p>
                      <a:pPr>
                        <a:lnSpc>
                          <a:spcPct val="200000"/>
                        </a:lnSpc>
                      </a:pPr>
                      <a:r>
                        <a:rPr lang="en-ZA" dirty="0" smtClean="0"/>
                        <a:t>1</a:t>
                      </a:r>
                      <a:endParaRPr lang="en-US" dirty="0"/>
                    </a:p>
                  </a:txBody>
                  <a:tcPr/>
                </a:tc>
                <a:tc>
                  <a:txBody>
                    <a:bodyPr/>
                    <a:lstStyle/>
                    <a:p>
                      <a:pPr>
                        <a:lnSpc>
                          <a:spcPct val="200000"/>
                        </a:lnSpc>
                      </a:pPr>
                      <a:endParaRPr lang="en-ZA" dirty="0" smtClean="0"/>
                    </a:p>
                    <a:p>
                      <a:pPr>
                        <a:lnSpc>
                          <a:spcPct val="200000"/>
                        </a:lnSpc>
                      </a:pPr>
                      <a:r>
                        <a:rPr lang="en-ZA" dirty="0" smtClean="0"/>
                        <a:t>4</a:t>
                      </a:r>
                      <a:endParaRPr lang="en-US" dirty="0"/>
                    </a:p>
                  </a:txBody>
                  <a:tcPr/>
                </a:tc>
                <a:tc>
                  <a:txBody>
                    <a:bodyPr/>
                    <a:lstStyle/>
                    <a:p>
                      <a:pPr>
                        <a:lnSpc>
                          <a:spcPct val="200000"/>
                        </a:lnSpc>
                      </a:pPr>
                      <a:endParaRPr lang="en-ZA" dirty="0" smtClean="0"/>
                    </a:p>
                    <a:p>
                      <a:pPr>
                        <a:lnSpc>
                          <a:spcPct val="200000"/>
                        </a:lnSpc>
                      </a:pPr>
                      <a:r>
                        <a:rPr lang="en-ZA" dirty="0" smtClean="0"/>
                        <a:t>18</a:t>
                      </a:r>
                      <a:endParaRPr lang="en-US" dirty="0"/>
                    </a:p>
                  </a:txBody>
                  <a:tcPr/>
                </a:tc>
                <a:tc>
                  <a:txBody>
                    <a:bodyPr/>
                    <a:lstStyle/>
                    <a:p>
                      <a:pPr>
                        <a:lnSpc>
                          <a:spcPct val="200000"/>
                        </a:lnSpc>
                      </a:pPr>
                      <a:endParaRPr lang="en-ZA" dirty="0" smtClean="0"/>
                    </a:p>
                    <a:p>
                      <a:pPr>
                        <a:lnSpc>
                          <a:spcPct val="200000"/>
                        </a:lnSpc>
                      </a:pPr>
                      <a:r>
                        <a:rPr lang="en-ZA" dirty="0" smtClean="0"/>
                        <a:t>2</a:t>
                      </a:r>
                      <a:endParaRPr lang="en-US" dirty="0"/>
                    </a:p>
                  </a:txBody>
                  <a:tcPr/>
                </a:tc>
                <a:tc>
                  <a:txBody>
                    <a:bodyPr/>
                    <a:lstStyle/>
                    <a:p>
                      <a:pPr>
                        <a:lnSpc>
                          <a:spcPct val="200000"/>
                        </a:lnSpc>
                      </a:pPr>
                      <a:endParaRPr lang="en-ZA" dirty="0" smtClean="0"/>
                    </a:p>
                    <a:p>
                      <a:pPr>
                        <a:lnSpc>
                          <a:spcPct val="200000"/>
                        </a:lnSpc>
                      </a:pPr>
                      <a:r>
                        <a:rPr lang="en-ZA" dirty="0" smtClean="0"/>
                        <a:t>6</a:t>
                      </a:r>
                      <a:endParaRPr lang="en-US" dirty="0"/>
                    </a:p>
                  </a:txBody>
                  <a:tcPr/>
                </a:tc>
                <a:tc>
                  <a:txBody>
                    <a:bodyPr/>
                    <a:lstStyle/>
                    <a:p>
                      <a:pPr>
                        <a:lnSpc>
                          <a:spcPct val="200000"/>
                        </a:lnSpc>
                      </a:pPr>
                      <a:endParaRPr lang="en-ZA" dirty="0" smtClean="0"/>
                    </a:p>
                    <a:p>
                      <a:pPr>
                        <a:lnSpc>
                          <a:spcPct val="200000"/>
                        </a:lnSpc>
                      </a:pPr>
                      <a:r>
                        <a:rPr lang="en-ZA" dirty="0" smtClean="0"/>
                        <a:t>2</a:t>
                      </a:r>
                      <a:endParaRPr lang="en-US" dirty="0"/>
                    </a:p>
                  </a:txBody>
                  <a:tcPr/>
                </a:tc>
              </a:tr>
            </a:tbl>
          </a:graphicData>
        </a:graphic>
      </p:graphicFrame>
      <p:sp>
        <p:nvSpPr>
          <p:cNvPr id="5" name="TextBox 4"/>
          <p:cNvSpPr txBox="1"/>
          <p:nvPr/>
        </p:nvSpPr>
        <p:spPr>
          <a:xfrm>
            <a:off x="533400" y="1764268"/>
            <a:ext cx="8382000" cy="523220"/>
          </a:xfrm>
          <a:prstGeom prst="rect">
            <a:avLst/>
          </a:prstGeom>
          <a:noFill/>
        </p:spPr>
        <p:txBody>
          <a:bodyPr wrap="square" rtlCol="0">
            <a:spAutoFit/>
          </a:bodyPr>
          <a:lstStyle/>
          <a:p>
            <a:pPr algn="ctr"/>
            <a:r>
              <a:rPr lang="en-US" sz="2800" b="1" dirty="0" smtClean="0"/>
              <a:t>Distribution of Projects Supported by Districts </a:t>
            </a:r>
            <a:endParaRPr lang="en-US" sz="2800" b="1" dirty="0"/>
          </a:p>
        </p:txBody>
      </p:sp>
    </p:spTree>
    <p:extLst>
      <p:ext uri="{BB962C8B-B14F-4D97-AF65-F5344CB8AC3E}">
        <p14:creationId xmlns:p14="http://schemas.microsoft.com/office/powerpoint/2010/main" val="4156477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PCG Performance as of June 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1563522"/>
              </p:ext>
            </p:extLst>
          </p:nvPr>
        </p:nvGraphicFramePr>
        <p:xfrm>
          <a:off x="457200" y="2697606"/>
          <a:ext cx="8229600" cy="332219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nSpc>
                          <a:spcPct val="200000"/>
                        </a:lnSpc>
                      </a:pPr>
                      <a:endParaRPr lang="en-US" dirty="0"/>
                    </a:p>
                  </a:txBody>
                  <a:tcPr/>
                </a:tc>
                <a:tc>
                  <a:txBody>
                    <a:bodyPr/>
                    <a:lstStyle/>
                    <a:p>
                      <a:pPr>
                        <a:lnSpc>
                          <a:spcPct val="200000"/>
                        </a:lnSpc>
                      </a:pPr>
                      <a:r>
                        <a:rPr lang="en-ZA" dirty="0" smtClean="0"/>
                        <a:t>FNB</a:t>
                      </a:r>
                      <a:endParaRPr lang="en-US" dirty="0"/>
                    </a:p>
                  </a:txBody>
                  <a:tcPr/>
                </a:tc>
                <a:tc>
                  <a:txBody>
                    <a:bodyPr/>
                    <a:lstStyle/>
                    <a:p>
                      <a:pPr>
                        <a:lnSpc>
                          <a:spcPct val="200000"/>
                        </a:lnSpc>
                      </a:pPr>
                      <a:r>
                        <a:rPr lang="en-ZA" dirty="0" smtClean="0"/>
                        <a:t>Postbank </a:t>
                      </a:r>
                      <a:endParaRPr lang="en-US" dirty="0"/>
                    </a:p>
                  </a:txBody>
                  <a:tcPr/>
                </a:tc>
                <a:tc>
                  <a:txBody>
                    <a:bodyPr/>
                    <a:lstStyle/>
                    <a:p>
                      <a:pPr>
                        <a:lnSpc>
                          <a:spcPct val="200000"/>
                        </a:lnSpc>
                      </a:pPr>
                      <a:r>
                        <a:rPr lang="en-ZA" dirty="0" smtClean="0"/>
                        <a:t>Standard Lesotho Bank</a:t>
                      </a:r>
                      <a:endParaRPr lang="en-US" dirty="0"/>
                    </a:p>
                  </a:txBody>
                  <a:tcPr/>
                </a:tc>
                <a:tc>
                  <a:txBody>
                    <a:bodyPr/>
                    <a:lstStyle/>
                    <a:p>
                      <a:pPr>
                        <a:lnSpc>
                          <a:spcPct val="200000"/>
                        </a:lnSpc>
                      </a:pPr>
                      <a:r>
                        <a:rPr lang="en-ZA" dirty="0" smtClean="0"/>
                        <a:t>Nedbank</a:t>
                      </a:r>
                      <a:endParaRPr lang="en-US" dirty="0"/>
                    </a:p>
                  </a:txBody>
                  <a:tcPr/>
                </a:tc>
              </a:tr>
              <a:tr h="370840">
                <a:tc>
                  <a:txBody>
                    <a:bodyPr/>
                    <a:lstStyle/>
                    <a:p>
                      <a:pPr>
                        <a:lnSpc>
                          <a:spcPct val="200000"/>
                        </a:lnSpc>
                      </a:pPr>
                      <a:r>
                        <a:rPr lang="en-ZA" dirty="0" smtClean="0"/>
                        <a:t>Distribution of projects supported by bank</a:t>
                      </a:r>
                      <a:endParaRPr lang="en-US" dirty="0"/>
                    </a:p>
                  </a:txBody>
                  <a:tcPr/>
                </a:tc>
                <a:tc>
                  <a:txBody>
                    <a:bodyPr/>
                    <a:lstStyle/>
                    <a:p>
                      <a:pPr>
                        <a:lnSpc>
                          <a:spcPct val="200000"/>
                        </a:lnSpc>
                      </a:pPr>
                      <a:r>
                        <a:rPr lang="en-ZA" dirty="0" smtClean="0"/>
                        <a:t>27</a:t>
                      </a:r>
                      <a:endParaRPr lang="en-US" dirty="0"/>
                    </a:p>
                  </a:txBody>
                  <a:tcPr/>
                </a:tc>
                <a:tc>
                  <a:txBody>
                    <a:bodyPr/>
                    <a:lstStyle/>
                    <a:p>
                      <a:pPr>
                        <a:lnSpc>
                          <a:spcPct val="200000"/>
                        </a:lnSpc>
                      </a:pPr>
                      <a:r>
                        <a:rPr lang="en-ZA" dirty="0" smtClean="0"/>
                        <a:t>3</a:t>
                      </a:r>
                      <a:endParaRPr lang="en-US" dirty="0"/>
                    </a:p>
                  </a:txBody>
                  <a:tcPr/>
                </a:tc>
                <a:tc>
                  <a:txBody>
                    <a:bodyPr/>
                    <a:lstStyle/>
                    <a:p>
                      <a:pPr>
                        <a:lnSpc>
                          <a:spcPct val="200000"/>
                        </a:lnSpc>
                      </a:pPr>
                      <a:r>
                        <a:rPr lang="en-ZA" dirty="0" smtClean="0"/>
                        <a:t>2</a:t>
                      </a:r>
                      <a:endParaRPr lang="en-US" dirty="0"/>
                    </a:p>
                  </a:txBody>
                  <a:tcPr/>
                </a:tc>
                <a:tc>
                  <a:txBody>
                    <a:bodyPr/>
                    <a:lstStyle/>
                    <a:p>
                      <a:pPr>
                        <a:lnSpc>
                          <a:spcPct val="200000"/>
                        </a:lnSpc>
                      </a:pPr>
                      <a:r>
                        <a:rPr lang="en-ZA" dirty="0" smtClean="0"/>
                        <a:t>1</a:t>
                      </a:r>
                      <a:endParaRPr lang="en-US" dirty="0"/>
                    </a:p>
                  </a:txBody>
                  <a:tcPr/>
                </a:tc>
              </a:tr>
            </a:tbl>
          </a:graphicData>
        </a:graphic>
      </p:graphicFrame>
      <p:sp>
        <p:nvSpPr>
          <p:cNvPr id="6" name="TextBox 5"/>
          <p:cNvSpPr txBox="1"/>
          <p:nvPr/>
        </p:nvSpPr>
        <p:spPr>
          <a:xfrm>
            <a:off x="914400" y="1992868"/>
            <a:ext cx="7315200" cy="461665"/>
          </a:xfrm>
          <a:prstGeom prst="rect">
            <a:avLst/>
          </a:prstGeom>
          <a:noFill/>
        </p:spPr>
        <p:txBody>
          <a:bodyPr wrap="square" rtlCol="0">
            <a:spAutoFit/>
          </a:bodyPr>
          <a:lstStyle/>
          <a:p>
            <a:pPr algn="ctr"/>
            <a:r>
              <a:rPr lang="en-ZA" sz="2400" b="1" dirty="0" smtClean="0"/>
              <a:t>Distribution of Projects Supported by Bank</a:t>
            </a:r>
            <a:endParaRPr lang="en-US" sz="2400" b="1" dirty="0"/>
          </a:p>
        </p:txBody>
      </p:sp>
    </p:spTree>
    <p:extLst>
      <p:ext uri="{BB962C8B-B14F-4D97-AF65-F5344CB8AC3E}">
        <p14:creationId xmlns:p14="http://schemas.microsoft.com/office/powerpoint/2010/main" val="36147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PCG </a:t>
            </a:r>
            <a:r>
              <a:rPr lang="en-ZA" dirty="0" smtClean="0"/>
              <a:t>Performance as of June 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0405763"/>
              </p:ext>
            </p:extLst>
          </p:nvPr>
        </p:nvGraphicFramePr>
        <p:xfrm>
          <a:off x="457200" y="1752600"/>
          <a:ext cx="8229600" cy="4530027"/>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nSpc>
                          <a:spcPct val="150000"/>
                        </a:lnSpc>
                      </a:pPr>
                      <a:r>
                        <a:rPr lang="en-ZA" sz="2000" dirty="0" smtClean="0"/>
                        <a:t>KEY PERFORMANCE AREA</a:t>
                      </a:r>
                      <a:endParaRPr lang="en-US" sz="2000" dirty="0"/>
                    </a:p>
                  </a:txBody>
                  <a:tcPr/>
                </a:tc>
                <a:tc>
                  <a:txBody>
                    <a:bodyPr/>
                    <a:lstStyle/>
                    <a:p>
                      <a:pPr>
                        <a:lnSpc>
                          <a:spcPct val="150000"/>
                        </a:lnSpc>
                      </a:pPr>
                      <a:r>
                        <a:rPr lang="en-ZA" sz="2000" dirty="0" smtClean="0"/>
                        <a:t>INDICATOR </a:t>
                      </a:r>
                      <a:endParaRPr lang="en-US" sz="2000" dirty="0"/>
                    </a:p>
                  </a:txBody>
                  <a:tcPr/>
                </a:tc>
              </a:tr>
              <a:tr h="370840">
                <a:tc>
                  <a:txBody>
                    <a:bodyPr/>
                    <a:lstStyle/>
                    <a:p>
                      <a:pPr>
                        <a:lnSpc>
                          <a:spcPct val="150000"/>
                        </a:lnSpc>
                      </a:pPr>
                      <a:r>
                        <a:rPr lang="en-ZA" dirty="0" smtClean="0"/>
                        <a:t>Number of projects</a:t>
                      </a:r>
                      <a:r>
                        <a:rPr lang="en-ZA" baseline="0" dirty="0" smtClean="0"/>
                        <a:t> supported </a:t>
                      </a:r>
                      <a:endParaRPr lang="en-US" dirty="0"/>
                    </a:p>
                  </a:txBody>
                  <a:tcPr/>
                </a:tc>
                <a:tc>
                  <a:txBody>
                    <a:bodyPr/>
                    <a:lstStyle/>
                    <a:p>
                      <a:pPr>
                        <a:lnSpc>
                          <a:spcPct val="150000"/>
                        </a:lnSpc>
                      </a:pPr>
                      <a:r>
                        <a:rPr lang="en-ZA" dirty="0" smtClean="0"/>
                        <a:t>33</a:t>
                      </a:r>
                      <a:endParaRPr lang="en-US" dirty="0"/>
                    </a:p>
                  </a:txBody>
                  <a:tcPr/>
                </a:tc>
              </a:tr>
              <a:tr h="370840">
                <a:tc>
                  <a:txBody>
                    <a:bodyPr/>
                    <a:lstStyle/>
                    <a:p>
                      <a:pPr>
                        <a:lnSpc>
                          <a:spcPct val="150000"/>
                        </a:lnSpc>
                      </a:pPr>
                      <a:r>
                        <a:rPr lang="en-ZA" dirty="0" smtClean="0"/>
                        <a:t>Number of loans Supported </a:t>
                      </a:r>
                      <a:endParaRPr lang="en-US" dirty="0"/>
                    </a:p>
                  </a:txBody>
                  <a:tcPr/>
                </a:tc>
                <a:tc>
                  <a:txBody>
                    <a:bodyPr/>
                    <a:lstStyle/>
                    <a:p>
                      <a:pPr>
                        <a:lnSpc>
                          <a:spcPct val="150000"/>
                        </a:lnSpc>
                      </a:pPr>
                      <a:r>
                        <a:rPr lang="en-ZA" dirty="0" smtClean="0"/>
                        <a:t>33</a:t>
                      </a:r>
                      <a:endParaRPr lang="en-US" dirty="0"/>
                    </a:p>
                  </a:txBody>
                  <a:tcPr/>
                </a:tc>
              </a:tr>
              <a:tr h="370840">
                <a:tc>
                  <a:txBody>
                    <a:bodyPr/>
                    <a:lstStyle/>
                    <a:p>
                      <a:pPr>
                        <a:lnSpc>
                          <a:spcPct val="150000"/>
                        </a:lnSpc>
                      </a:pPr>
                      <a:r>
                        <a:rPr lang="en-ZA" dirty="0" smtClean="0"/>
                        <a:t>Total Loans Disbursed</a:t>
                      </a:r>
                      <a:r>
                        <a:rPr lang="en-ZA" baseline="0" dirty="0" smtClean="0"/>
                        <a:t> </a:t>
                      </a:r>
                      <a:endParaRPr lang="en-US" dirty="0"/>
                    </a:p>
                  </a:txBody>
                  <a:tcPr/>
                </a:tc>
                <a:tc>
                  <a:txBody>
                    <a:bodyPr/>
                    <a:lstStyle/>
                    <a:p>
                      <a:pPr>
                        <a:lnSpc>
                          <a:spcPct val="150000"/>
                        </a:lnSpc>
                      </a:pPr>
                      <a:r>
                        <a:rPr lang="en-US" dirty="0" smtClean="0"/>
                        <a:t>M19,288,573.00</a:t>
                      </a:r>
                      <a:endParaRPr lang="en-US" dirty="0"/>
                    </a:p>
                  </a:txBody>
                  <a:tcPr/>
                </a:tc>
              </a:tr>
              <a:tr h="370840">
                <a:tc>
                  <a:txBody>
                    <a:bodyPr/>
                    <a:lstStyle/>
                    <a:p>
                      <a:pPr>
                        <a:lnSpc>
                          <a:spcPct val="150000"/>
                        </a:lnSpc>
                      </a:pPr>
                      <a:r>
                        <a:rPr lang="en-ZA" dirty="0" smtClean="0"/>
                        <a:t>Total Exposure </a:t>
                      </a:r>
                      <a:endParaRPr lang="en-US" dirty="0"/>
                    </a:p>
                  </a:txBody>
                  <a:tcPr/>
                </a:tc>
                <a:tc>
                  <a:txBody>
                    <a:bodyPr/>
                    <a:lstStyle/>
                    <a:p>
                      <a:pPr>
                        <a:lnSpc>
                          <a:spcPct val="150000"/>
                        </a:lnSpc>
                      </a:pPr>
                      <a:r>
                        <a:rPr lang="en-US" dirty="0" smtClean="0"/>
                        <a:t>M7,763,704.06</a:t>
                      </a:r>
                      <a:endParaRPr lang="en-US" dirty="0"/>
                    </a:p>
                  </a:txBody>
                  <a:tcPr/>
                </a:tc>
              </a:tr>
              <a:tr h="370840">
                <a:tc>
                  <a:txBody>
                    <a:bodyPr/>
                    <a:lstStyle/>
                    <a:p>
                      <a:pPr>
                        <a:lnSpc>
                          <a:spcPct val="150000"/>
                        </a:lnSpc>
                      </a:pPr>
                      <a:r>
                        <a:rPr lang="en-ZA" dirty="0" smtClean="0"/>
                        <a:t>Employment Created </a:t>
                      </a:r>
                      <a:endParaRPr lang="en-US" dirty="0"/>
                    </a:p>
                  </a:txBody>
                  <a:tcPr/>
                </a:tc>
                <a:tc>
                  <a:txBody>
                    <a:bodyPr/>
                    <a:lstStyle/>
                    <a:p>
                      <a:pPr>
                        <a:lnSpc>
                          <a:spcPct val="150000"/>
                        </a:lnSpc>
                      </a:pPr>
                      <a:r>
                        <a:rPr lang="en-ZA" dirty="0" smtClean="0"/>
                        <a:t>629</a:t>
                      </a:r>
                      <a:endParaRPr lang="en-US" dirty="0"/>
                    </a:p>
                  </a:txBody>
                  <a:tcPr/>
                </a:tc>
              </a:tr>
              <a:tr h="370840">
                <a:tc>
                  <a:txBody>
                    <a:bodyPr/>
                    <a:lstStyle/>
                    <a:p>
                      <a:pPr>
                        <a:lnSpc>
                          <a:spcPct val="150000"/>
                        </a:lnSpc>
                      </a:pPr>
                      <a:r>
                        <a:rPr lang="en-ZA" dirty="0" smtClean="0"/>
                        <a:t>Initial Capital (2011/12)</a:t>
                      </a:r>
                      <a:endParaRPr lang="en-US" dirty="0"/>
                    </a:p>
                  </a:txBody>
                  <a:tcPr/>
                </a:tc>
                <a:tc>
                  <a:txBody>
                    <a:bodyPr/>
                    <a:lstStyle/>
                    <a:p>
                      <a:pPr>
                        <a:lnSpc>
                          <a:spcPct val="150000"/>
                        </a:lnSpc>
                      </a:pPr>
                      <a:r>
                        <a:rPr lang="en-ZA" dirty="0" smtClean="0"/>
                        <a:t>M10,000,000.00</a:t>
                      </a:r>
                      <a:endParaRPr lang="en-US" dirty="0"/>
                    </a:p>
                  </a:txBody>
                  <a:tcPr/>
                </a:tc>
              </a:tr>
              <a:tr h="370840">
                <a:tc>
                  <a:txBody>
                    <a:bodyPr/>
                    <a:lstStyle/>
                    <a:p>
                      <a:pPr>
                        <a:lnSpc>
                          <a:spcPct val="150000"/>
                        </a:lnSpc>
                      </a:pPr>
                      <a:r>
                        <a:rPr lang="en-ZA" dirty="0" smtClean="0"/>
                        <a:t>Additional Capital (2015/16)</a:t>
                      </a:r>
                      <a:endParaRPr lang="en-US" dirty="0"/>
                    </a:p>
                  </a:txBody>
                  <a:tcPr/>
                </a:tc>
                <a:tc>
                  <a:txBody>
                    <a:bodyPr/>
                    <a:lstStyle/>
                    <a:p>
                      <a:pPr>
                        <a:lnSpc>
                          <a:spcPct val="150000"/>
                        </a:lnSpc>
                      </a:pPr>
                      <a:r>
                        <a:rPr lang="en-ZA" dirty="0" smtClean="0"/>
                        <a:t>M10,000,000.00</a:t>
                      </a:r>
                      <a:endParaRPr lang="en-US" dirty="0"/>
                    </a:p>
                  </a:txBody>
                  <a:tcPr/>
                </a:tc>
              </a:tr>
              <a:tr h="370840">
                <a:tc>
                  <a:txBody>
                    <a:bodyPr/>
                    <a:lstStyle/>
                    <a:p>
                      <a:pPr>
                        <a:lnSpc>
                          <a:spcPct val="150000"/>
                        </a:lnSpc>
                      </a:pPr>
                      <a:r>
                        <a:rPr lang="en-ZA" dirty="0" smtClean="0"/>
                        <a:t>Total Fund</a:t>
                      </a:r>
                      <a:r>
                        <a:rPr lang="en-ZA" baseline="0" dirty="0" smtClean="0"/>
                        <a:t> as of 2015/16</a:t>
                      </a:r>
                      <a:endParaRPr lang="en-US" dirty="0"/>
                    </a:p>
                  </a:txBody>
                  <a:tcPr/>
                </a:tc>
                <a:tc>
                  <a:txBody>
                    <a:bodyPr/>
                    <a:lstStyle/>
                    <a:p>
                      <a:pPr>
                        <a:lnSpc>
                          <a:spcPct val="150000"/>
                        </a:lnSpc>
                      </a:pPr>
                      <a:r>
                        <a:rPr lang="en-ZA" dirty="0" smtClean="0"/>
                        <a:t>M20,000,000.00</a:t>
                      </a:r>
                      <a:endParaRPr lang="en-US" dirty="0"/>
                    </a:p>
                  </a:txBody>
                  <a:tcPr/>
                </a:tc>
              </a:tr>
            </a:tbl>
          </a:graphicData>
        </a:graphic>
      </p:graphicFrame>
    </p:spTree>
    <p:extLst>
      <p:ext uri="{BB962C8B-B14F-4D97-AF65-F5344CB8AC3E}">
        <p14:creationId xmlns:p14="http://schemas.microsoft.com/office/powerpoint/2010/main" val="2364887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800" dirty="0" smtClean="0"/>
              <a:t>Discussion</a:t>
            </a:r>
            <a:r>
              <a:rPr lang="en-US" dirty="0" smtClean="0"/>
              <a:t> </a:t>
            </a:r>
            <a:endParaRPr lang="en-US" dirty="0"/>
          </a:p>
        </p:txBody>
      </p:sp>
    </p:spTree>
    <p:extLst>
      <p:ext uri="{BB962C8B-B14F-4D97-AF65-F5344CB8AC3E}">
        <p14:creationId xmlns:p14="http://schemas.microsoft.com/office/powerpoint/2010/main" val="1949871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ZA" dirty="0" smtClean="0"/>
              <a:t>PCG Background </a:t>
            </a:r>
            <a:endParaRPr lang="en-ZA"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GB" dirty="0"/>
              <a:t>Numerous studies </a:t>
            </a:r>
            <a:r>
              <a:rPr lang="en-GB" sz="2100" dirty="0"/>
              <a:t>(including the </a:t>
            </a:r>
            <a:r>
              <a:rPr lang="en-GB" sz="2100" dirty="0" smtClean="0"/>
              <a:t>latest “State </a:t>
            </a:r>
            <a:r>
              <a:rPr lang="en-GB" sz="2100" dirty="0"/>
              <a:t>of the SMME </a:t>
            </a:r>
            <a:r>
              <a:rPr lang="en-GB" sz="2100" dirty="0" smtClean="0"/>
              <a:t>Survey” </a:t>
            </a:r>
            <a:r>
              <a:rPr lang="en-GB" sz="2100" dirty="0"/>
              <a:t>published in March 2009) </a:t>
            </a:r>
            <a:r>
              <a:rPr lang="en-GB" dirty="0" smtClean="0"/>
              <a:t>have </a:t>
            </a:r>
            <a:r>
              <a:rPr lang="en-GB" dirty="0"/>
              <a:t>highlighted </a:t>
            </a:r>
            <a:r>
              <a:rPr lang="en-GB" dirty="0" smtClean="0"/>
              <a:t>many challenges facing local businesses. Among these, Access </a:t>
            </a:r>
            <a:r>
              <a:rPr lang="en-GB" dirty="0"/>
              <a:t>T</a:t>
            </a:r>
            <a:r>
              <a:rPr lang="en-GB" dirty="0" smtClean="0"/>
              <a:t>o </a:t>
            </a:r>
            <a:r>
              <a:rPr lang="en-GB" dirty="0"/>
              <a:t>F</a:t>
            </a:r>
            <a:r>
              <a:rPr lang="en-GB" dirty="0" smtClean="0"/>
              <a:t>inance is found to be a major </a:t>
            </a:r>
            <a:r>
              <a:rPr lang="en-GB" dirty="0"/>
              <a:t>inhibiting </a:t>
            </a:r>
            <a:r>
              <a:rPr lang="en-GB" dirty="0" smtClean="0"/>
              <a:t>factor to growth,</a:t>
            </a:r>
          </a:p>
          <a:p>
            <a:endParaRPr lang="en-GB" dirty="0" smtClean="0"/>
          </a:p>
          <a:p>
            <a:r>
              <a:rPr lang="en-GB" dirty="0" smtClean="0"/>
              <a:t>Studies further depict that local commercial banks are </a:t>
            </a:r>
            <a:r>
              <a:rPr lang="en-GB" dirty="0"/>
              <a:t>high </a:t>
            </a:r>
            <a:r>
              <a:rPr lang="en-GB" dirty="0" smtClean="0"/>
              <a:t>liquidity, yet they find it hard to get bankable projects,</a:t>
            </a:r>
          </a:p>
          <a:p>
            <a:endParaRPr lang="en-GB" dirty="0" smtClean="0"/>
          </a:p>
          <a:p>
            <a:r>
              <a:rPr lang="en-GB" b="1" dirty="0" smtClean="0"/>
              <a:t>To address these challenges the Lesotho National Development Corporation (LNDC) developed a broad framework - Enterprise </a:t>
            </a:r>
            <a:r>
              <a:rPr lang="en-GB" b="1" dirty="0"/>
              <a:t>Development Facility (EDF</a:t>
            </a:r>
            <a:r>
              <a:rPr lang="en-GB" b="1" dirty="0" smtClean="0"/>
              <a:t>)</a:t>
            </a:r>
            <a:endParaRPr lang="en-GB" b="1" dirty="0"/>
          </a:p>
        </p:txBody>
      </p:sp>
    </p:spTree>
    <p:extLst>
      <p:ext uri="{BB962C8B-B14F-4D97-AF65-F5344CB8AC3E}">
        <p14:creationId xmlns:p14="http://schemas.microsoft.com/office/powerpoint/2010/main" val="3862139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Enterprise Development Facility (EDF)</a:t>
            </a:r>
            <a:endParaRPr lang="en-ZA" sz="3200" dirty="0"/>
          </a:p>
        </p:txBody>
      </p:sp>
      <p:sp>
        <p:nvSpPr>
          <p:cNvPr id="3" name="Content Placeholder 2"/>
          <p:cNvSpPr>
            <a:spLocks noGrp="1"/>
          </p:cNvSpPr>
          <p:nvPr>
            <p:ph idx="1"/>
          </p:nvPr>
        </p:nvSpPr>
        <p:spPr/>
        <p:txBody>
          <a:bodyPr>
            <a:normAutofit/>
          </a:bodyPr>
          <a:lstStyle/>
          <a:p>
            <a:r>
              <a:rPr lang="en-ZA" dirty="0" smtClean="0"/>
              <a:t>The framework has four broad strategies </a:t>
            </a:r>
          </a:p>
          <a:p>
            <a:pPr lvl="1"/>
            <a:r>
              <a:rPr lang="en-GB" dirty="0" smtClean="0"/>
              <a:t>Credit </a:t>
            </a:r>
            <a:r>
              <a:rPr lang="en-GB" dirty="0"/>
              <a:t>Guarantee Scheme, </a:t>
            </a:r>
            <a:endParaRPr lang="en-GB" dirty="0" smtClean="0"/>
          </a:p>
          <a:p>
            <a:pPr lvl="1"/>
            <a:r>
              <a:rPr lang="en-GB" dirty="0" smtClean="0"/>
              <a:t>Equity </a:t>
            </a:r>
            <a:r>
              <a:rPr lang="en-GB" dirty="0"/>
              <a:t>Participation, </a:t>
            </a:r>
            <a:endParaRPr lang="en-GB" dirty="0" smtClean="0"/>
          </a:p>
          <a:p>
            <a:pPr lvl="1"/>
            <a:r>
              <a:rPr lang="en-GB" dirty="0" smtClean="0"/>
              <a:t>Wholesale </a:t>
            </a:r>
            <a:r>
              <a:rPr lang="en-GB" dirty="0"/>
              <a:t>Financing and </a:t>
            </a:r>
            <a:endParaRPr lang="en-GB" dirty="0" smtClean="0"/>
          </a:p>
          <a:p>
            <a:pPr lvl="1"/>
            <a:r>
              <a:rPr lang="en-GB" dirty="0" smtClean="0"/>
              <a:t>Technical Support </a:t>
            </a:r>
            <a:r>
              <a:rPr lang="en-GB" dirty="0"/>
              <a:t>for private </a:t>
            </a:r>
            <a:r>
              <a:rPr lang="en-GB" dirty="0" smtClean="0"/>
              <a:t>sector</a:t>
            </a:r>
          </a:p>
          <a:p>
            <a:pPr lvl="1"/>
            <a:endParaRPr lang="en-GB" dirty="0"/>
          </a:p>
          <a:p>
            <a:r>
              <a:rPr lang="en-GB" dirty="0" smtClean="0"/>
              <a:t>The Corporation decided to implement the framework in phases starting with </a:t>
            </a:r>
            <a:r>
              <a:rPr lang="en-GB" b="1" dirty="0" smtClean="0"/>
              <a:t>Credit Guarantee Scheme</a:t>
            </a:r>
            <a:endParaRPr lang="en-ZA" b="1" dirty="0"/>
          </a:p>
        </p:txBody>
      </p:sp>
    </p:spTree>
    <p:extLst>
      <p:ext uri="{BB962C8B-B14F-4D97-AF65-F5344CB8AC3E}">
        <p14:creationId xmlns:p14="http://schemas.microsoft.com/office/powerpoint/2010/main" val="2216300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GB" sz="3200" dirty="0" smtClean="0"/>
              <a:t>Objective </a:t>
            </a:r>
            <a:r>
              <a:rPr lang="en-GB" sz="3200" dirty="0"/>
              <a:t>of the LNDC pilot </a:t>
            </a:r>
            <a:r>
              <a:rPr lang="en-GB" sz="3200" dirty="0" smtClean="0"/>
              <a:t>PCG:</a:t>
            </a:r>
          </a:p>
          <a:p>
            <a:pPr lvl="1"/>
            <a:endParaRPr lang="en-GB" sz="2000" dirty="0"/>
          </a:p>
          <a:p>
            <a:pPr lvl="1"/>
            <a:r>
              <a:rPr lang="en-GB" sz="2000" dirty="0" smtClean="0"/>
              <a:t> </a:t>
            </a:r>
            <a:r>
              <a:rPr lang="en-GB" sz="2000" dirty="0"/>
              <a:t>is to create a sustainable support structure for the development and growth of Basotho majority owned businesses in Lesotho. </a:t>
            </a:r>
            <a:endParaRPr lang="en-ZA" sz="2000" dirty="0"/>
          </a:p>
          <a:p>
            <a:endParaRPr lang="en-ZA" sz="3200" dirty="0"/>
          </a:p>
        </p:txBody>
      </p:sp>
    </p:spTree>
    <p:extLst>
      <p:ext uri="{BB962C8B-B14F-4D97-AF65-F5344CB8AC3E}">
        <p14:creationId xmlns:p14="http://schemas.microsoft.com/office/powerpoint/2010/main" val="2476996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GB" dirty="0" smtClean="0"/>
              <a:t>To achieve the set objective, the PCG aims to:</a:t>
            </a:r>
          </a:p>
          <a:p>
            <a:pPr lvl="1"/>
            <a:r>
              <a:rPr lang="en-GB" dirty="0" smtClean="0"/>
              <a:t>Address </a:t>
            </a:r>
            <a:r>
              <a:rPr lang="en-GB" dirty="0"/>
              <a:t>the limited access to finance by Basotho owned businesses by making it easy for financial institution to lend to them.; </a:t>
            </a:r>
            <a:endParaRPr lang="en-ZA" dirty="0"/>
          </a:p>
          <a:p>
            <a:pPr lvl="1"/>
            <a:r>
              <a:rPr lang="en-GB" dirty="0"/>
              <a:t>Promote the export business; </a:t>
            </a:r>
            <a:endParaRPr lang="en-ZA" dirty="0"/>
          </a:p>
          <a:p>
            <a:pPr lvl="1"/>
            <a:r>
              <a:rPr lang="en-GB" dirty="0"/>
              <a:t>Promote labour intensive and thus employment generating projects;</a:t>
            </a:r>
            <a:endParaRPr lang="en-ZA" dirty="0"/>
          </a:p>
          <a:p>
            <a:pPr lvl="1"/>
            <a:r>
              <a:rPr lang="en-GB" dirty="0"/>
              <a:t>Facilitate transfer of technology and skills; </a:t>
            </a:r>
            <a:endParaRPr lang="en-ZA" dirty="0"/>
          </a:p>
          <a:p>
            <a:pPr lvl="1"/>
            <a:r>
              <a:rPr lang="en-GB" dirty="0"/>
              <a:t>Develop capacity; and</a:t>
            </a:r>
            <a:endParaRPr lang="en-ZA" dirty="0"/>
          </a:p>
          <a:p>
            <a:pPr lvl="1"/>
            <a:r>
              <a:rPr lang="en-GB" dirty="0"/>
              <a:t>Diversify the economy</a:t>
            </a:r>
            <a:endParaRPr lang="en-ZA" dirty="0"/>
          </a:p>
          <a:p>
            <a:endParaRPr lang="en-ZA" dirty="0"/>
          </a:p>
        </p:txBody>
      </p:sp>
    </p:spTree>
    <p:extLst>
      <p:ext uri="{BB962C8B-B14F-4D97-AF65-F5344CB8AC3E}">
        <p14:creationId xmlns:p14="http://schemas.microsoft.com/office/powerpoint/2010/main" val="2859560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ZA" dirty="0" smtClean="0"/>
              <a:t>Policy Guidelines </a:t>
            </a:r>
          </a:p>
          <a:p>
            <a:pPr lvl="1"/>
            <a:r>
              <a:rPr lang="en-GB" dirty="0"/>
              <a:t>LNDC Management will develop a budget based on identified promising and strategic projects to be approved by LNDC Board;</a:t>
            </a:r>
            <a:endParaRPr lang="en-ZA" dirty="0"/>
          </a:p>
          <a:p>
            <a:endParaRPr lang="en-ZA" dirty="0"/>
          </a:p>
          <a:p>
            <a:pPr lvl="1"/>
            <a:r>
              <a:rPr lang="en-GB" dirty="0"/>
              <a:t>Eligible projects will be those that would have been identified by the Corporation as strategic and are in line with the objectives of the facility as stated above;</a:t>
            </a:r>
            <a:endParaRPr lang="en-ZA" dirty="0"/>
          </a:p>
          <a:p>
            <a:pPr>
              <a:buNone/>
            </a:pPr>
            <a:r>
              <a:rPr lang="en-GB" dirty="0"/>
              <a:t> </a:t>
            </a:r>
            <a:endParaRPr lang="en-ZA" dirty="0"/>
          </a:p>
          <a:p>
            <a:pPr lvl="1"/>
            <a:r>
              <a:rPr lang="en-GB" dirty="0"/>
              <a:t>The facility will finance both the Greenfield and Brownfield projects;</a:t>
            </a:r>
            <a:endParaRPr lang="en-ZA" dirty="0"/>
          </a:p>
          <a:p>
            <a:endParaRPr lang="en-ZA" dirty="0"/>
          </a:p>
        </p:txBody>
      </p:sp>
    </p:spTree>
    <p:extLst>
      <p:ext uri="{BB962C8B-B14F-4D97-AF65-F5344CB8AC3E}">
        <p14:creationId xmlns:p14="http://schemas.microsoft.com/office/powerpoint/2010/main" val="1071807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PCG Priority Sector </a:t>
            </a:r>
            <a:endParaRPr lang="en-US" dirty="0"/>
          </a:p>
        </p:txBody>
      </p:sp>
      <p:sp>
        <p:nvSpPr>
          <p:cNvPr id="5" name="Content Placeholder 4"/>
          <p:cNvSpPr>
            <a:spLocks noGrp="1"/>
          </p:cNvSpPr>
          <p:nvPr>
            <p:ph sz="half" idx="2"/>
          </p:nvPr>
        </p:nvSpPr>
        <p:spPr/>
        <p:txBody>
          <a:bodyPr/>
          <a:lstStyle/>
          <a:p>
            <a:r>
              <a:rPr lang="en-ZA" dirty="0" smtClean="0"/>
              <a:t>The guarantee </a:t>
            </a:r>
            <a:r>
              <a:rPr lang="en-ZA" dirty="0"/>
              <a:t>s</a:t>
            </a:r>
            <a:r>
              <a:rPr lang="en-ZA" dirty="0" smtClean="0"/>
              <a:t>cheme support supports legally registered businesses across all sector.</a:t>
            </a:r>
          </a:p>
          <a:p>
            <a:endParaRPr lang="en-ZA" dirty="0"/>
          </a:p>
          <a:p>
            <a:endParaRPr lang="en-ZA" dirty="0" smtClean="0"/>
          </a:p>
          <a:p>
            <a:r>
              <a:rPr lang="en-GB" dirty="0"/>
              <a:t>The program shall not support trade of goods and services considered illegal by law.  </a:t>
            </a:r>
            <a:endParaRPr lang="en-ZA" dirty="0"/>
          </a:p>
        </p:txBody>
      </p:sp>
      <p:pic>
        <p:nvPicPr>
          <p:cNvPr id="7" name="Picture 6"/>
          <p:cNvPicPr>
            <a:picLocks noChangeAspect="1"/>
          </p:cNvPicPr>
          <p:nvPr/>
        </p:nvPicPr>
        <p:blipFill>
          <a:blip r:embed="rId2"/>
          <a:stretch>
            <a:fillRect/>
          </a:stretch>
        </p:blipFill>
        <p:spPr>
          <a:xfrm>
            <a:off x="762000" y="1828800"/>
            <a:ext cx="1487553" cy="1774090"/>
          </a:xfrm>
          <a:prstGeom prst="rect">
            <a:avLst/>
          </a:prstGeom>
        </p:spPr>
      </p:pic>
      <p:pic>
        <p:nvPicPr>
          <p:cNvPr id="8" name="Picture 7"/>
          <p:cNvPicPr>
            <a:picLocks noChangeAspect="1"/>
          </p:cNvPicPr>
          <p:nvPr/>
        </p:nvPicPr>
        <p:blipFill>
          <a:blip r:embed="rId3"/>
          <a:stretch>
            <a:fillRect/>
          </a:stretch>
        </p:blipFill>
        <p:spPr>
          <a:xfrm>
            <a:off x="457200" y="4038600"/>
            <a:ext cx="2688569" cy="1700931"/>
          </a:xfrm>
          <a:prstGeom prst="rect">
            <a:avLst/>
          </a:prstGeom>
        </p:spPr>
      </p:pic>
    </p:spTree>
    <p:extLst>
      <p:ext uri="{BB962C8B-B14F-4D97-AF65-F5344CB8AC3E}">
        <p14:creationId xmlns:p14="http://schemas.microsoft.com/office/powerpoint/2010/main" val="250934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ZA" dirty="0" smtClean="0"/>
              <a:t>Policy Guidelines </a:t>
            </a:r>
          </a:p>
          <a:p>
            <a:pPr lvl="1"/>
            <a:r>
              <a:rPr lang="en-GB" dirty="0"/>
              <a:t>Eligible projects will have a majority shareholding of Basotho. If the majority shareholder is a Mosotho by naturalization such a person must have been a Mosotho for at least ten years;</a:t>
            </a:r>
            <a:endParaRPr lang="en-ZA" dirty="0"/>
          </a:p>
          <a:p>
            <a:endParaRPr lang="en-ZA" dirty="0"/>
          </a:p>
          <a:p>
            <a:pPr lvl="1"/>
            <a:r>
              <a:rPr lang="en-GB" dirty="0"/>
              <a:t>The applicant must submit a bankable business plan directly to the bank. The bank should provide its unqualified approval to LNDC in that regard. </a:t>
            </a:r>
            <a:endParaRPr lang="en-ZA" dirty="0"/>
          </a:p>
          <a:p>
            <a:endParaRPr lang="en-ZA" dirty="0"/>
          </a:p>
          <a:p>
            <a:pPr lvl="1"/>
            <a:r>
              <a:rPr lang="en-GB" dirty="0"/>
              <a:t>The Fund will provide the Bank with 50% (fifty percent) Guarantee Coverage in respect of Loans extended by the Bank to the Private Sector Enterprises, regarding short, medium and long term Loans. Qualifying project promoters must demonstrate the ability to provide at least 15% collateral (or as may be required by the bank). </a:t>
            </a:r>
            <a:endParaRPr lang="en-ZA" dirty="0"/>
          </a:p>
          <a:p>
            <a:endParaRPr lang="en-ZA" dirty="0"/>
          </a:p>
        </p:txBody>
      </p:sp>
    </p:spTree>
    <p:extLst>
      <p:ext uri="{BB962C8B-B14F-4D97-AF65-F5344CB8AC3E}">
        <p14:creationId xmlns:p14="http://schemas.microsoft.com/office/powerpoint/2010/main" val="3580018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Partial Credit Guarantee Scheme</a:t>
            </a:r>
            <a:endParaRPr lang="en-ZA" sz="4000" dirty="0"/>
          </a:p>
        </p:txBody>
      </p:sp>
      <p:sp>
        <p:nvSpPr>
          <p:cNvPr id="3" name="Content Placeholder 2"/>
          <p:cNvSpPr>
            <a:spLocks noGrp="1"/>
          </p:cNvSpPr>
          <p:nvPr>
            <p:ph idx="1"/>
          </p:nvPr>
        </p:nvSpPr>
        <p:spPr/>
        <p:txBody>
          <a:bodyPr>
            <a:normAutofit/>
          </a:bodyPr>
          <a:lstStyle/>
          <a:p>
            <a:r>
              <a:rPr lang="en-ZA" dirty="0" smtClean="0"/>
              <a:t>Policy Guidelines </a:t>
            </a:r>
          </a:p>
          <a:p>
            <a:pPr lvl="1"/>
            <a:r>
              <a:rPr lang="en-GB" dirty="0"/>
              <a:t>Qualifying projects must demonstrate ability to reach 60% debt to equity ratio within their first two years of operation.</a:t>
            </a:r>
            <a:endParaRPr lang="en-ZA" dirty="0"/>
          </a:p>
          <a:p>
            <a:endParaRPr lang="en-ZA" dirty="0"/>
          </a:p>
          <a:p>
            <a:pPr lvl="1"/>
            <a:r>
              <a:rPr lang="en-GB" dirty="0"/>
              <a:t>Where appropriate, an existing entity applying for funding must submit audited financial statement for the last 3 years  (or for the number of years in business if  less than 3 years),  if the latest statement is more than 6 months old, the most recent management accounts must also be submitted;</a:t>
            </a:r>
            <a:endParaRPr lang="en-ZA" dirty="0"/>
          </a:p>
          <a:p>
            <a:endParaRPr lang="en-ZA" dirty="0"/>
          </a:p>
        </p:txBody>
      </p:sp>
    </p:spTree>
    <p:extLst>
      <p:ext uri="{BB962C8B-B14F-4D97-AF65-F5344CB8AC3E}">
        <p14:creationId xmlns:p14="http://schemas.microsoft.com/office/powerpoint/2010/main" val="3068950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2632</TotalTime>
  <Words>653</Words>
  <Application>Microsoft Office PowerPoint</Application>
  <PresentationFormat>On-screen Show (4:3)</PresentationFormat>
  <Paragraphs>115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Courier New</vt:lpstr>
      <vt:lpstr>Palatino Linotype</vt:lpstr>
      <vt:lpstr>Executive</vt:lpstr>
      <vt:lpstr>Partial Credit Guarantee Scheme</vt:lpstr>
      <vt:lpstr>PCG Background </vt:lpstr>
      <vt:lpstr>Enterprise Development Facility (EDF)</vt:lpstr>
      <vt:lpstr>Partial Credit Guarantee Scheme</vt:lpstr>
      <vt:lpstr>Partial Credit Guarantee Scheme</vt:lpstr>
      <vt:lpstr>Partial Credit Guarantee Scheme</vt:lpstr>
      <vt:lpstr>PCG Priority Sector </vt:lpstr>
      <vt:lpstr>Partial Credit Guarantee Scheme</vt:lpstr>
      <vt:lpstr>Partial Credit Guarantee Scheme</vt:lpstr>
      <vt:lpstr>Partial Credit Guarantee Scheme</vt:lpstr>
      <vt:lpstr>PCG Performance as of June 2015</vt:lpstr>
      <vt:lpstr>PCG Performance as of June 2015</vt:lpstr>
      <vt:lpstr>PCG Performance as of June 2015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Keketso Motseki</dc:creator>
  <cp:lastModifiedBy>Semethe Raleche</cp:lastModifiedBy>
  <cp:revision>117</cp:revision>
  <dcterms:created xsi:type="dcterms:W3CDTF">2012-07-04T16:24:33Z</dcterms:created>
  <dcterms:modified xsi:type="dcterms:W3CDTF">2015-06-02T07:06:43Z</dcterms:modified>
</cp:coreProperties>
</file>